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8" r:id="rId3"/>
    <p:sldId id="309" r:id="rId4"/>
    <p:sldId id="294" r:id="rId5"/>
    <p:sldId id="302" r:id="rId6"/>
    <p:sldId id="260" r:id="rId7"/>
    <p:sldId id="262" r:id="rId8"/>
    <p:sldId id="270" r:id="rId9"/>
    <p:sldId id="271" r:id="rId10"/>
    <p:sldId id="272" r:id="rId11"/>
    <p:sldId id="295" r:id="rId12"/>
    <p:sldId id="307" r:id="rId13"/>
    <p:sldId id="313" r:id="rId14"/>
    <p:sldId id="300" r:id="rId15"/>
    <p:sldId id="310" r:id="rId16"/>
    <p:sldId id="275" r:id="rId17"/>
    <p:sldId id="276" r:id="rId18"/>
    <p:sldId id="314" r:id="rId19"/>
    <p:sldId id="277" r:id="rId20"/>
    <p:sldId id="312" r:id="rId21"/>
    <p:sldId id="311" r:id="rId22"/>
    <p:sldId id="274" r:id="rId23"/>
    <p:sldId id="263" r:id="rId24"/>
    <p:sldId id="261" r:id="rId25"/>
    <p:sldId id="291" r:id="rId26"/>
    <p:sldId id="293" r:id="rId27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4"/>
    <a:srgbClr val="9099AE"/>
    <a:srgbClr val="D9E3E3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52" y="-108"/>
      </p:cViewPr>
      <p:guideLst>
        <p:guide orient="horz" pos="2933"/>
        <p:guide pos="221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E80AF-77C2-4D7A-A82B-18FAD485A5B3}" type="doc">
      <dgm:prSet loTypeId="urn:microsoft.com/office/officeart/2005/8/layout/cycle2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3AC897-8BE6-4040-BF4C-B2911A29D18E}">
      <dgm:prSet phldrT="[Text]" custT="1"/>
      <dgm:spPr/>
      <dgm:t>
        <a:bodyPr/>
        <a:lstStyle/>
        <a:p>
          <a:r>
            <a:rPr lang="en-US" sz="1600" dirty="0" smtClean="0">
              <a:latin typeface="Aller" pitchFamily="2" charset="0"/>
            </a:rPr>
            <a:t>Security</a:t>
          </a:r>
          <a:endParaRPr lang="en-US" sz="1600" dirty="0">
            <a:latin typeface="Aller" pitchFamily="2" charset="0"/>
          </a:endParaRPr>
        </a:p>
      </dgm:t>
    </dgm:pt>
    <dgm:pt modelId="{A3601CA3-BC17-468F-AADF-16DD3DB1115D}" type="parTrans" cxnId="{6B80F076-9187-4CA6-93A9-7EF6B6A8A4AC}">
      <dgm:prSet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8F4B3D8F-EE18-4114-89A1-ABECF02B95CE}" type="sibTrans" cxnId="{6B80F076-9187-4CA6-93A9-7EF6B6A8A4AC}">
      <dgm:prSet custT="1"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67423483-7A53-47CB-B85C-6B07709873DB}">
      <dgm:prSet phldrT="[Text]" custT="1"/>
      <dgm:spPr/>
      <dgm:t>
        <a:bodyPr/>
        <a:lstStyle/>
        <a:p>
          <a:r>
            <a:rPr lang="en-US" sz="1600" dirty="0" smtClean="0">
              <a:latin typeface="Aller" pitchFamily="2" charset="0"/>
            </a:rPr>
            <a:t>Development</a:t>
          </a:r>
          <a:endParaRPr lang="en-US" sz="1600" dirty="0">
            <a:latin typeface="Aller" pitchFamily="2" charset="0"/>
          </a:endParaRPr>
        </a:p>
      </dgm:t>
    </dgm:pt>
    <dgm:pt modelId="{F14A121F-E54B-4236-9C0A-6AA5E348E1F4}" type="parTrans" cxnId="{80796433-F02C-4B6F-92A6-7999D843966A}">
      <dgm:prSet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97E8BB8E-BE73-4CCD-A974-5B0C94512E58}" type="sibTrans" cxnId="{80796433-F02C-4B6F-92A6-7999D843966A}">
      <dgm:prSet custT="1"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C9ADCE44-B8B3-461E-9810-18D64093139A}">
      <dgm:prSet phldrT="[Text]" custT="1"/>
      <dgm:spPr/>
      <dgm:t>
        <a:bodyPr/>
        <a:lstStyle/>
        <a:p>
          <a:r>
            <a:rPr lang="en-US" sz="1600" dirty="0" smtClean="0">
              <a:latin typeface="Aller" pitchFamily="2" charset="0"/>
            </a:rPr>
            <a:t>Safety</a:t>
          </a:r>
          <a:endParaRPr lang="en-US" sz="1600" dirty="0">
            <a:latin typeface="Aller" pitchFamily="2" charset="0"/>
          </a:endParaRPr>
        </a:p>
      </dgm:t>
    </dgm:pt>
    <dgm:pt modelId="{E5793CFE-D2C9-44ED-90E5-C9E4B6EFEF06}" type="parTrans" cxnId="{D405B9A1-142C-4CE8-B8B0-2E88407A104C}">
      <dgm:prSet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9C3E834B-1103-406E-9490-ABD0032C690B}" type="sibTrans" cxnId="{D405B9A1-142C-4CE8-B8B0-2E88407A104C}">
      <dgm:prSet custT="1"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E9791A73-FDFA-48F0-A32D-B48DD68BCC87}">
      <dgm:prSet phldrT="[Text]" custT="1"/>
      <dgm:spPr/>
      <dgm:t>
        <a:bodyPr/>
        <a:lstStyle/>
        <a:p>
          <a:r>
            <a:rPr lang="en-US" sz="1600" dirty="0" smtClean="0">
              <a:latin typeface="Aller" pitchFamily="2" charset="0"/>
            </a:rPr>
            <a:t>Investment</a:t>
          </a:r>
          <a:endParaRPr lang="en-US" sz="1600" dirty="0">
            <a:latin typeface="Aller" pitchFamily="2" charset="0"/>
          </a:endParaRPr>
        </a:p>
      </dgm:t>
    </dgm:pt>
    <dgm:pt modelId="{CEE459B0-D39F-444D-AF79-8A4303088581}" type="parTrans" cxnId="{DD3BDF85-317A-4932-9D87-2C691B61E720}">
      <dgm:prSet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E865A538-AB58-4B37-8A30-42B9ED2A837C}" type="sibTrans" cxnId="{DD3BDF85-317A-4932-9D87-2C691B61E720}">
      <dgm:prSet custT="1"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684E276D-61E2-45E5-ABA7-E89F5A0BBD2D}">
      <dgm:prSet phldrT="[Text]" custT="1"/>
      <dgm:spPr/>
      <dgm:t>
        <a:bodyPr/>
        <a:lstStyle/>
        <a:p>
          <a:r>
            <a:rPr lang="en-US" sz="1600" dirty="0" smtClean="0">
              <a:latin typeface="Aller" pitchFamily="2" charset="0"/>
            </a:rPr>
            <a:t>GDP </a:t>
          </a:r>
        </a:p>
        <a:p>
          <a:r>
            <a:rPr lang="en-US" sz="1600" dirty="0" smtClean="0">
              <a:latin typeface="Aller" pitchFamily="2" charset="0"/>
            </a:rPr>
            <a:t>Growth</a:t>
          </a:r>
          <a:endParaRPr lang="en-US" sz="1600" dirty="0">
            <a:latin typeface="Aller" pitchFamily="2" charset="0"/>
          </a:endParaRPr>
        </a:p>
      </dgm:t>
    </dgm:pt>
    <dgm:pt modelId="{4ED88724-91DF-4FD0-95F9-E183D4AF2EEF}" type="parTrans" cxnId="{C3B1139B-C1CA-4BEF-A288-D338317BEFBD}">
      <dgm:prSet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BFA52309-9E4C-4D3F-8B31-235463E32187}" type="sibTrans" cxnId="{C3B1139B-C1CA-4BEF-A288-D338317BEFBD}">
      <dgm:prSet custT="1"/>
      <dgm:spPr/>
      <dgm:t>
        <a:bodyPr/>
        <a:lstStyle/>
        <a:p>
          <a:endParaRPr lang="en-US" sz="1600">
            <a:latin typeface="Lucida Sans" pitchFamily="34" charset="0"/>
          </a:endParaRPr>
        </a:p>
      </dgm:t>
    </dgm:pt>
    <dgm:pt modelId="{2FAB77DA-C7B0-493F-A137-0994C05BF019}" type="pres">
      <dgm:prSet presAssocID="{C7EE80AF-77C2-4D7A-A82B-18FAD485A5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759FE3-9162-4AB0-A861-0D2CC2505BE1}" type="pres">
      <dgm:prSet presAssocID="{233AC897-8BE6-4040-BF4C-B2911A29D18E}" presName="node" presStyleLbl="node1" presStyleIdx="0" presStyleCnt="5" custScaleX="143592" custRadScaleRad="100101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0002C-D0DA-45A2-8DD5-024B638754E5}" type="pres">
      <dgm:prSet presAssocID="{8F4B3D8F-EE18-4114-89A1-ABECF02B95C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DBEC965-9A03-41AB-A8B8-36121BAB08AB}" type="pres">
      <dgm:prSet presAssocID="{8F4B3D8F-EE18-4114-89A1-ABECF02B95C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1B9CF1A-5856-4BC5-9D97-A730E107B3CD}" type="pres">
      <dgm:prSet presAssocID="{67423483-7A53-47CB-B85C-6B07709873DB}" presName="node" presStyleLbl="node1" presStyleIdx="1" presStyleCnt="5" custScaleX="143592" custRadScaleRad="113749" custRadScaleInc="7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47E7-E3E1-4610-B295-DA2DCC397A43}" type="pres">
      <dgm:prSet presAssocID="{97E8BB8E-BE73-4CCD-A974-5B0C94512E5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58D15C5-F1FF-415E-9E9D-14F10CA40245}" type="pres">
      <dgm:prSet presAssocID="{97E8BB8E-BE73-4CCD-A974-5B0C94512E5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C84C8E-2730-452D-84D7-C16DDA24F2D1}" type="pres">
      <dgm:prSet presAssocID="{C9ADCE44-B8B3-461E-9810-18D64093139A}" presName="node" presStyleLbl="node1" presStyleIdx="2" presStyleCnt="5" custScaleX="143592" custRadScaleRad="116253" custRadScaleInc="-2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C0494-1B2A-4BF0-8C02-FD7A96A900A7}" type="pres">
      <dgm:prSet presAssocID="{9C3E834B-1103-406E-9490-ABD0032C690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5C787DD-1880-4EE8-91DB-CA4323A35840}" type="pres">
      <dgm:prSet presAssocID="{9C3E834B-1103-406E-9490-ABD0032C690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3ADCAD4-8B80-4A10-B78D-833149D2C582}" type="pres">
      <dgm:prSet presAssocID="{E9791A73-FDFA-48F0-A32D-B48DD68BCC87}" presName="node" presStyleLbl="node1" presStyleIdx="3" presStyleCnt="5" custScaleX="143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7EB89-43B2-4612-993D-AC051385E4D6}" type="pres">
      <dgm:prSet presAssocID="{E865A538-AB58-4B37-8A30-42B9ED2A837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14CCEC7-3E1E-4F3D-AC1A-333A470BDA86}" type="pres">
      <dgm:prSet presAssocID="{E865A538-AB58-4B37-8A30-42B9ED2A837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9A1D899-B3BA-4B31-9FE0-D6438E271400}" type="pres">
      <dgm:prSet presAssocID="{684E276D-61E2-45E5-ABA7-E89F5A0BBD2D}" presName="node" presStyleLbl="node1" presStyleIdx="4" presStyleCnt="5" custScaleX="143592" custRadScaleRad="106556" custRadScaleInc="-1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B12EC-DBE2-4606-AA74-FD129927F5CC}" type="pres">
      <dgm:prSet presAssocID="{BFA52309-9E4C-4D3F-8B31-235463E3218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9067D94-3F17-4A67-BA51-B4B59D5C55D0}" type="pres">
      <dgm:prSet presAssocID="{BFA52309-9E4C-4D3F-8B31-235463E3218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E99C83-08C9-4D44-8C33-AB159D9D213A}" type="presOf" srcId="{BFA52309-9E4C-4D3F-8B31-235463E32187}" destId="{0E4B12EC-DBE2-4606-AA74-FD129927F5CC}" srcOrd="0" destOrd="0" presId="urn:microsoft.com/office/officeart/2005/8/layout/cycle2"/>
    <dgm:cxn modelId="{46E1CD7D-7F5A-468D-AC56-6DBF173AE476}" type="presOf" srcId="{C7EE80AF-77C2-4D7A-A82B-18FAD485A5B3}" destId="{2FAB77DA-C7B0-493F-A137-0994C05BF019}" srcOrd="0" destOrd="0" presId="urn:microsoft.com/office/officeart/2005/8/layout/cycle2"/>
    <dgm:cxn modelId="{07810CCA-6D4A-4353-A96D-1BF28B21FD18}" type="presOf" srcId="{9C3E834B-1103-406E-9490-ABD0032C690B}" destId="{B5C787DD-1880-4EE8-91DB-CA4323A35840}" srcOrd="1" destOrd="0" presId="urn:microsoft.com/office/officeart/2005/8/layout/cycle2"/>
    <dgm:cxn modelId="{C3B1139B-C1CA-4BEF-A288-D338317BEFBD}" srcId="{C7EE80AF-77C2-4D7A-A82B-18FAD485A5B3}" destId="{684E276D-61E2-45E5-ABA7-E89F5A0BBD2D}" srcOrd="4" destOrd="0" parTransId="{4ED88724-91DF-4FD0-95F9-E183D4AF2EEF}" sibTransId="{BFA52309-9E4C-4D3F-8B31-235463E32187}"/>
    <dgm:cxn modelId="{46616198-278A-49AC-83DB-1EA0D42F4E1C}" type="presOf" srcId="{8F4B3D8F-EE18-4114-89A1-ABECF02B95CE}" destId="{B750002C-D0DA-45A2-8DD5-024B638754E5}" srcOrd="0" destOrd="0" presId="urn:microsoft.com/office/officeart/2005/8/layout/cycle2"/>
    <dgm:cxn modelId="{6B80F076-9187-4CA6-93A9-7EF6B6A8A4AC}" srcId="{C7EE80AF-77C2-4D7A-A82B-18FAD485A5B3}" destId="{233AC897-8BE6-4040-BF4C-B2911A29D18E}" srcOrd="0" destOrd="0" parTransId="{A3601CA3-BC17-468F-AADF-16DD3DB1115D}" sibTransId="{8F4B3D8F-EE18-4114-89A1-ABECF02B95CE}"/>
    <dgm:cxn modelId="{06E163D3-D27C-4A43-B286-F38CE3F79085}" type="presOf" srcId="{67423483-7A53-47CB-B85C-6B07709873DB}" destId="{E1B9CF1A-5856-4BC5-9D97-A730E107B3CD}" srcOrd="0" destOrd="0" presId="urn:microsoft.com/office/officeart/2005/8/layout/cycle2"/>
    <dgm:cxn modelId="{FD330D05-B193-4587-9335-174FF2727205}" type="presOf" srcId="{E865A538-AB58-4B37-8A30-42B9ED2A837C}" destId="{89B7EB89-43B2-4612-993D-AC051385E4D6}" srcOrd="0" destOrd="0" presId="urn:microsoft.com/office/officeart/2005/8/layout/cycle2"/>
    <dgm:cxn modelId="{063151CC-9BF2-4BE7-8D53-8BC98F94C419}" type="presOf" srcId="{E865A538-AB58-4B37-8A30-42B9ED2A837C}" destId="{214CCEC7-3E1E-4F3D-AC1A-333A470BDA86}" srcOrd="1" destOrd="0" presId="urn:microsoft.com/office/officeart/2005/8/layout/cycle2"/>
    <dgm:cxn modelId="{987B0101-147B-46B0-AE17-4B4C5F694242}" type="presOf" srcId="{E9791A73-FDFA-48F0-A32D-B48DD68BCC87}" destId="{53ADCAD4-8B80-4A10-B78D-833149D2C582}" srcOrd="0" destOrd="0" presId="urn:microsoft.com/office/officeart/2005/8/layout/cycle2"/>
    <dgm:cxn modelId="{F4E240BB-4394-4F85-A766-F770C58BC678}" type="presOf" srcId="{233AC897-8BE6-4040-BF4C-B2911A29D18E}" destId="{DE759FE3-9162-4AB0-A861-0D2CC2505BE1}" srcOrd="0" destOrd="0" presId="urn:microsoft.com/office/officeart/2005/8/layout/cycle2"/>
    <dgm:cxn modelId="{08675235-79D8-4128-85B1-A28F4B2F4633}" type="presOf" srcId="{9C3E834B-1103-406E-9490-ABD0032C690B}" destId="{342C0494-1B2A-4BF0-8C02-FD7A96A900A7}" srcOrd="0" destOrd="0" presId="urn:microsoft.com/office/officeart/2005/8/layout/cycle2"/>
    <dgm:cxn modelId="{80796433-F02C-4B6F-92A6-7999D843966A}" srcId="{C7EE80AF-77C2-4D7A-A82B-18FAD485A5B3}" destId="{67423483-7A53-47CB-B85C-6B07709873DB}" srcOrd="1" destOrd="0" parTransId="{F14A121F-E54B-4236-9C0A-6AA5E348E1F4}" sibTransId="{97E8BB8E-BE73-4CCD-A974-5B0C94512E58}"/>
    <dgm:cxn modelId="{EF67C8B6-E9F5-474C-AB8A-D20DDCD876E8}" type="presOf" srcId="{97E8BB8E-BE73-4CCD-A974-5B0C94512E58}" destId="{329D47E7-E3E1-4610-B295-DA2DCC397A43}" srcOrd="0" destOrd="0" presId="urn:microsoft.com/office/officeart/2005/8/layout/cycle2"/>
    <dgm:cxn modelId="{96103653-7B97-494D-AE77-3DB1D86FBF8C}" type="presOf" srcId="{C9ADCE44-B8B3-461E-9810-18D64093139A}" destId="{05C84C8E-2730-452D-84D7-C16DDA24F2D1}" srcOrd="0" destOrd="0" presId="urn:microsoft.com/office/officeart/2005/8/layout/cycle2"/>
    <dgm:cxn modelId="{DD3BDF85-317A-4932-9D87-2C691B61E720}" srcId="{C7EE80AF-77C2-4D7A-A82B-18FAD485A5B3}" destId="{E9791A73-FDFA-48F0-A32D-B48DD68BCC87}" srcOrd="3" destOrd="0" parTransId="{CEE459B0-D39F-444D-AF79-8A4303088581}" sibTransId="{E865A538-AB58-4B37-8A30-42B9ED2A837C}"/>
    <dgm:cxn modelId="{D0DB27F4-7080-4047-AD2A-A1C62041D978}" type="presOf" srcId="{8F4B3D8F-EE18-4114-89A1-ABECF02B95CE}" destId="{7DBEC965-9A03-41AB-A8B8-36121BAB08AB}" srcOrd="1" destOrd="0" presId="urn:microsoft.com/office/officeart/2005/8/layout/cycle2"/>
    <dgm:cxn modelId="{6005AFB6-2345-48A9-B3E7-2FE546DF4793}" type="presOf" srcId="{97E8BB8E-BE73-4CCD-A974-5B0C94512E58}" destId="{558D15C5-F1FF-415E-9E9D-14F10CA40245}" srcOrd="1" destOrd="0" presId="urn:microsoft.com/office/officeart/2005/8/layout/cycle2"/>
    <dgm:cxn modelId="{5E2FCF2E-12A5-4DD0-A6E9-0E2961BABAAC}" type="presOf" srcId="{684E276D-61E2-45E5-ABA7-E89F5A0BBD2D}" destId="{D9A1D899-B3BA-4B31-9FE0-D6438E271400}" srcOrd="0" destOrd="0" presId="urn:microsoft.com/office/officeart/2005/8/layout/cycle2"/>
    <dgm:cxn modelId="{FCD85E74-8897-4E8A-A5D8-8694254580C3}" type="presOf" srcId="{BFA52309-9E4C-4D3F-8B31-235463E32187}" destId="{99067D94-3F17-4A67-BA51-B4B59D5C55D0}" srcOrd="1" destOrd="0" presId="urn:microsoft.com/office/officeart/2005/8/layout/cycle2"/>
    <dgm:cxn modelId="{D405B9A1-142C-4CE8-B8B0-2E88407A104C}" srcId="{C7EE80AF-77C2-4D7A-A82B-18FAD485A5B3}" destId="{C9ADCE44-B8B3-461E-9810-18D64093139A}" srcOrd="2" destOrd="0" parTransId="{E5793CFE-D2C9-44ED-90E5-C9E4B6EFEF06}" sibTransId="{9C3E834B-1103-406E-9490-ABD0032C690B}"/>
    <dgm:cxn modelId="{6BD0D98C-1D9B-4170-A029-79929B1F22B4}" type="presParOf" srcId="{2FAB77DA-C7B0-493F-A137-0994C05BF019}" destId="{DE759FE3-9162-4AB0-A861-0D2CC2505BE1}" srcOrd="0" destOrd="0" presId="urn:microsoft.com/office/officeart/2005/8/layout/cycle2"/>
    <dgm:cxn modelId="{B95AFBCD-8B65-48D3-894F-5EA28ACE7687}" type="presParOf" srcId="{2FAB77DA-C7B0-493F-A137-0994C05BF019}" destId="{B750002C-D0DA-45A2-8DD5-024B638754E5}" srcOrd="1" destOrd="0" presId="urn:microsoft.com/office/officeart/2005/8/layout/cycle2"/>
    <dgm:cxn modelId="{8C1CFFB3-D49A-48CB-9076-8F69EB62B21B}" type="presParOf" srcId="{B750002C-D0DA-45A2-8DD5-024B638754E5}" destId="{7DBEC965-9A03-41AB-A8B8-36121BAB08AB}" srcOrd="0" destOrd="0" presId="urn:microsoft.com/office/officeart/2005/8/layout/cycle2"/>
    <dgm:cxn modelId="{5259E08E-8BE2-42C7-A910-DD8C6A51B628}" type="presParOf" srcId="{2FAB77DA-C7B0-493F-A137-0994C05BF019}" destId="{E1B9CF1A-5856-4BC5-9D97-A730E107B3CD}" srcOrd="2" destOrd="0" presId="urn:microsoft.com/office/officeart/2005/8/layout/cycle2"/>
    <dgm:cxn modelId="{9DE667B5-5C9F-467D-940A-C56E2BCCDD95}" type="presParOf" srcId="{2FAB77DA-C7B0-493F-A137-0994C05BF019}" destId="{329D47E7-E3E1-4610-B295-DA2DCC397A43}" srcOrd="3" destOrd="0" presId="urn:microsoft.com/office/officeart/2005/8/layout/cycle2"/>
    <dgm:cxn modelId="{D5E1AB90-FB91-4D83-8224-9FA21B5E9CA9}" type="presParOf" srcId="{329D47E7-E3E1-4610-B295-DA2DCC397A43}" destId="{558D15C5-F1FF-415E-9E9D-14F10CA40245}" srcOrd="0" destOrd="0" presId="urn:microsoft.com/office/officeart/2005/8/layout/cycle2"/>
    <dgm:cxn modelId="{DF8A7FAF-E0DB-430E-A3CF-5ED36605EA61}" type="presParOf" srcId="{2FAB77DA-C7B0-493F-A137-0994C05BF019}" destId="{05C84C8E-2730-452D-84D7-C16DDA24F2D1}" srcOrd="4" destOrd="0" presId="urn:microsoft.com/office/officeart/2005/8/layout/cycle2"/>
    <dgm:cxn modelId="{AD0D71BE-196E-4FB7-9881-444F0B7AF1F5}" type="presParOf" srcId="{2FAB77DA-C7B0-493F-A137-0994C05BF019}" destId="{342C0494-1B2A-4BF0-8C02-FD7A96A900A7}" srcOrd="5" destOrd="0" presId="urn:microsoft.com/office/officeart/2005/8/layout/cycle2"/>
    <dgm:cxn modelId="{ECB85E06-E22E-46DD-9829-F260CF266DF9}" type="presParOf" srcId="{342C0494-1B2A-4BF0-8C02-FD7A96A900A7}" destId="{B5C787DD-1880-4EE8-91DB-CA4323A35840}" srcOrd="0" destOrd="0" presId="urn:microsoft.com/office/officeart/2005/8/layout/cycle2"/>
    <dgm:cxn modelId="{58145310-B396-42B4-914E-E723B6A6A80C}" type="presParOf" srcId="{2FAB77DA-C7B0-493F-A137-0994C05BF019}" destId="{53ADCAD4-8B80-4A10-B78D-833149D2C582}" srcOrd="6" destOrd="0" presId="urn:microsoft.com/office/officeart/2005/8/layout/cycle2"/>
    <dgm:cxn modelId="{8F96CD7C-50B7-4F00-B72C-D34A906AB52E}" type="presParOf" srcId="{2FAB77DA-C7B0-493F-A137-0994C05BF019}" destId="{89B7EB89-43B2-4612-993D-AC051385E4D6}" srcOrd="7" destOrd="0" presId="urn:microsoft.com/office/officeart/2005/8/layout/cycle2"/>
    <dgm:cxn modelId="{9EEA04F8-3552-4B87-B4E9-0FE6C7B94B3B}" type="presParOf" srcId="{89B7EB89-43B2-4612-993D-AC051385E4D6}" destId="{214CCEC7-3E1E-4F3D-AC1A-333A470BDA86}" srcOrd="0" destOrd="0" presId="urn:microsoft.com/office/officeart/2005/8/layout/cycle2"/>
    <dgm:cxn modelId="{1245ED3F-7EAC-4096-AEBF-30B8E4433A1B}" type="presParOf" srcId="{2FAB77DA-C7B0-493F-A137-0994C05BF019}" destId="{D9A1D899-B3BA-4B31-9FE0-D6438E271400}" srcOrd="8" destOrd="0" presId="urn:microsoft.com/office/officeart/2005/8/layout/cycle2"/>
    <dgm:cxn modelId="{BBBEDD29-57FF-49FC-817B-2E77EFB554A7}" type="presParOf" srcId="{2FAB77DA-C7B0-493F-A137-0994C05BF019}" destId="{0E4B12EC-DBE2-4606-AA74-FD129927F5CC}" srcOrd="9" destOrd="0" presId="urn:microsoft.com/office/officeart/2005/8/layout/cycle2"/>
    <dgm:cxn modelId="{7E272B4D-D560-4075-A2FE-E51460927EA4}" type="presParOf" srcId="{0E4B12EC-DBE2-4606-AA74-FD129927F5CC}" destId="{99067D94-3F17-4A67-BA51-B4B59D5C55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59FE3-9162-4AB0-A861-0D2CC2505BE1}">
      <dsp:nvSpPr>
        <dsp:cNvPr id="0" name=""/>
        <dsp:cNvSpPr/>
      </dsp:nvSpPr>
      <dsp:spPr>
        <a:xfrm>
          <a:off x="2590795" y="0"/>
          <a:ext cx="1981208" cy="137974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ler" pitchFamily="2" charset="0"/>
            </a:rPr>
            <a:t>Security</a:t>
          </a:r>
          <a:endParaRPr lang="en-US" sz="1600" kern="1200" dirty="0">
            <a:latin typeface="Aller" pitchFamily="2" charset="0"/>
          </a:endParaRPr>
        </a:p>
      </dsp:txBody>
      <dsp:txXfrm>
        <a:off x="2590795" y="0"/>
        <a:ext cx="1981208" cy="1379748"/>
      </dsp:txXfrm>
    </dsp:sp>
    <dsp:sp modelId="{B750002C-D0DA-45A2-8DD5-024B638754E5}">
      <dsp:nvSpPr>
        <dsp:cNvPr id="0" name=""/>
        <dsp:cNvSpPr/>
      </dsp:nvSpPr>
      <dsp:spPr>
        <a:xfrm rot="1952792">
          <a:off x="4392416" y="1069533"/>
          <a:ext cx="297364" cy="465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ucida Sans" pitchFamily="34" charset="0"/>
          </a:endParaRPr>
        </a:p>
      </dsp:txBody>
      <dsp:txXfrm rot="1952792">
        <a:off x="4392416" y="1069533"/>
        <a:ext cx="297364" cy="465665"/>
      </dsp:txXfrm>
    </dsp:sp>
    <dsp:sp modelId="{E1B9CF1A-5856-4BC5-9D97-A730E107B3CD}">
      <dsp:nvSpPr>
        <dsp:cNvPr id="0" name=""/>
        <dsp:cNvSpPr/>
      </dsp:nvSpPr>
      <dsp:spPr>
        <a:xfrm>
          <a:off x="4524382" y="1234039"/>
          <a:ext cx="1981208" cy="137974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ler" pitchFamily="2" charset="0"/>
            </a:rPr>
            <a:t>Development</a:t>
          </a:r>
          <a:endParaRPr lang="en-US" sz="1600" kern="1200" dirty="0">
            <a:latin typeface="Aller" pitchFamily="2" charset="0"/>
          </a:endParaRPr>
        </a:p>
      </dsp:txBody>
      <dsp:txXfrm>
        <a:off x="4524382" y="1234039"/>
        <a:ext cx="1981208" cy="1379748"/>
      </dsp:txXfrm>
    </dsp:sp>
    <dsp:sp modelId="{329D47E7-E3E1-4610-B295-DA2DCC397A43}">
      <dsp:nvSpPr>
        <dsp:cNvPr id="0" name=""/>
        <dsp:cNvSpPr/>
      </dsp:nvSpPr>
      <dsp:spPr>
        <a:xfrm rot="6197201">
          <a:off x="5124105" y="2660352"/>
          <a:ext cx="323985" cy="465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ucida Sans" pitchFamily="34" charset="0"/>
          </a:endParaRPr>
        </a:p>
      </dsp:txBody>
      <dsp:txXfrm rot="6197201">
        <a:off x="5124105" y="2660352"/>
        <a:ext cx="323985" cy="465665"/>
      </dsp:txXfrm>
    </dsp:sp>
    <dsp:sp modelId="{05C84C8E-2730-452D-84D7-C16DDA24F2D1}">
      <dsp:nvSpPr>
        <dsp:cNvPr id="0" name=""/>
        <dsp:cNvSpPr/>
      </dsp:nvSpPr>
      <dsp:spPr>
        <a:xfrm>
          <a:off x="4062390" y="3190430"/>
          <a:ext cx="1981208" cy="137974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ler" pitchFamily="2" charset="0"/>
            </a:rPr>
            <a:t>Safety</a:t>
          </a:r>
          <a:endParaRPr lang="en-US" sz="1600" kern="1200" dirty="0">
            <a:latin typeface="Aller" pitchFamily="2" charset="0"/>
          </a:endParaRPr>
        </a:p>
      </dsp:txBody>
      <dsp:txXfrm>
        <a:off x="4062390" y="3190430"/>
        <a:ext cx="1981208" cy="1379748"/>
      </dsp:txXfrm>
    </dsp:sp>
    <dsp:sp modelId="{342C0494-1B2A-4BF0-8C02-FD7A96A900A7}">
      <dsp:nvSpPr>
        <dsp:cNvPr id="0" name=""/>
        <dsp:cNvSpPr/>
      </dsp:nvSpPr>
      <dsp:spPr>
        <a:xfrm rot="10799943">
          <a:off x="3667548" y="3647493"/>
          <a:ext cx="279021" cy="465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ucida Sans" pitchFamily="34" charset="0"/>
          </a:endParaRPr>
        </a:p>
      </dsp:txBody>
      <dsp:txXfrm rot="10799943">
        <a:off x="3667548" y="3647493"/>
        <a:ext cx="279021" cy="465665"/>
      </dsp:txXfrm>
    </dsp:sp>
    <dsp:sp modelId="{53ADCAD4-8B80-4A10-B78D-833149D2C582}">
      <dsp:nvSpPr>
        <dsp:cNvPr id="0" name=""/>
        <dsp:cNvSpPr/>
      </dsp:nvSpPr>
      <dsp:spPr>
        <a:xfrm>
          <a:off x="1554726" y="3190472"/>
          <a:ext cx="1981208" cy="137974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ler" pitchFamily="2" charset="0"/>
            </a:rPr>
            <a:t>Investment</a:t>
          </a:r>
          <a:endParaRPr lang="en-US" sz="1600" kern="1200" dirty="0">
            <a:latin typeface="Aller" pitchFamily="2" charset="0"/>
          </a:endParaRPr>
        </a:p>
      </dsp:txBody>
      <dsp:txXfrm>
        <a:off x="1554726" y="3190472"/>
        <a:ext cx="1981208" cy="1379748"/>
      </dsp:txXfrm>
    </dsp:sp>
    <dsp:sp modelId="{89B7EB89-43B2-4612-993D-AC051385E4D6}">
      <dsp:nvSpPr>
        <dsp:cNvPr id="0" name=""/>
        <dsp:cNvSpPr/>
      </dsp:nvSpPr>
      <dsp:spPr>
        <a:xfrm rot="14789324">
          <a:off x="2001766" y="2738631"/>
          <a:ext cx="296316" cy="465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ucida Sans" pitchFamily="34" charset="0"/>
          </a:endParaRPr>
        </a:p>
      </dsp:txBody>
      <dsp:txXfrm rot="14789324">
        <a:off x="2001766" y="2738631"/>
        <a:ext cx="296316" cy="465665"/>
      </dsp:txXfrm>
    </dsp:sp>
    <dsp:sp modelId="{D9A1D899-B3BA-4B31-9FE0-D6438E271400}">
      <dsp:nvSpPr>
        <dsp:cNvPr id="0" name=""/>
        <dsp:cNvSpPr/>
      </dsp:nvSpPr>
      <dsp:spPr>
        <a:xfrm>
          <a:off x="757223" y="1357326"/>
          <a:ext cx="1981208" cy="137974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ler" pitchFamily="2" charset="0"/>
            </a:rPr>
            <a:t>GDP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ler" pitchFamily="2" charset="0"/>
            </a:rPr>
            <a:t>Growth</a:t>
          </a:r>
          <a:endParaRPr lang="en-US" sz="1600" kern="1200" dirty="0">
            <a:latin typeface="Aller" pitchFamily="2" charset="0"/>
          </a:endParaRPr>
        </a:p>
      </dsp:txBody>
      <dsp:txXfrm>
        <a:off x="757223" y="1357326"/>
        <a:ext cx="1981208" cy="1379748"/>
      </dsp:txXfrm>
    </dsp:sp>
    <dsp:sp modelId="{0E4B12EC-DBE2-4606-AA74-FD129927F5CC}">
      <dsp:nvSpPr>
        <dsp:cNvPr id="0" name=""/>
        <dsp:cNvSpPr/>
      </dsp:nvSpPr>
      <dsp:spPr>
        <a:xfrm rot="19409329">
          <a:off x="2500520" y="1140990"/>
          <a:ext cx="313904" cy="465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ucida Sans" pitchFamily="34" charset="0"/>
          </a:endParaRPr>
        </a:p>
      </dsp:txBody>
      <dsp:txXfrm rot="19409329">
        <a:off x="2500520" y="1140990"/>
        <a:ext cx="313904" cy="465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r">
              <a:defRPr sz="1200"/>
            </a:lvl1pPr>
          </a:lstStyle>
          <a:p>
            <a:fld id="{AE86CCCF-0AD0-4765-879F-54DFA1514B31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r">
              <a:defRPr sz="1200"/>
            </a:lvl1pPr>
          </a:lstStyle>
          <a:p>
            <a:fld id="{3694DB11-FF09-4828-82A3-4ADA867CD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28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r">
              <a:defRPr sz="1200"/>
            </a:lvl1pPr>
          </a:lstStyle>
          <a:p>
            <a:fld id="{6388B892-29BA-44F8-B123-6569E2B8EDF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1" tIns="46681" rIns="93361" bIns="466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1" tIns="46681" rIns="93361" bIns="466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r">
              <a:defRPr sz="1200"/>
            </a:lvl1pPr>
          </a:lstStyle>
          <a:p>
            <a:fld id="{E783245E-3F1F-4E2B-9C07-BC0BDDDE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096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Rare: </a:t>
            </a:r>
            <a:r>
              <a:rPr lang="en-US" b="1" baseline="0" dirty="0" smtClean="0"/>
              <a:t> </a:t>
            </a:r>
            <a:r>
              <a:rPr lang="en-US" b="1" dirty="0" smtClean="0"/>
              <a:t>High probability of conflict onset.  EWS raises red flag.  Political will is mobilized to respond.</a:t>
            </a:r>
          </a:p>
          <a:p>
            <a:r>
              <a:rPr lang="en-US" b="1" dirty="0" smtClean="0"/>
              <a:t>Common:	High probability of escalation/continuation/expansion/mutation.  EWS points out the obvious.  Everyone does what they were going to do anyway.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3245E-3F1F-4E2B-9C07-BC0BDDDE35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Red</a:t>
            </a:r>
            <a:r>
              <a:rPr lang="en-US" baseline="0" dirty="0" smtClean="0"/>
              <a:t> flags/political will to </a:t>
            </a:r>
            <a:r>
              <a:rPr lang="en-US" baseline="0" dirty="0" err="1" smtClean="0"/>
              <a:t>multistakeholder</a:t>
            </a:r>
            <a:r>
              <a:rPr lang="en-US" baseline="0" dirty="0" smtClean="0"/>
              <a:t> information sharing and collaboration for improved conflict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3245E-3F1F-4E2B-9C07-BC0BDDDE35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3245E-3F1F-4E2B-9C07-BC0BDDDE35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276600"/>
            <a:ext cx="8686800" cy="1143000"/>
          </a:xfrm>
        </p:spPr>
        <p:txBody>
          <a:bodyPr/>
          <a:lstStyle>
            <a:lvl1pPr algn="ctr">
              <a:defRPr>
                <a:solidFill>
                  <a:srgbClr val="000034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0"/>
            <a:ext cx="8686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rgbClr val="9099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791200" y="62484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>
                <a:solidFill>
                  <a:srgbClr val="9099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99AE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942310"/>
            <a:ext cx="1681171" cy="8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 userDrawn="1"/>
        </p:nvGrpSpPr>
        <p:grpSpPr>
          <a:xfrm>
            <a:off x="228600" y="304800"/>
            <a:ext cx="8686800" cy="2743200"/>
            <a:chOff x="228600" y="304800"/>
            <a:chExt cx="8686800" cy="27432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28600" y="304800"/>
              <a:ext cx="27432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200400" y="304800"/>
              <a:ext cx="27432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172200" y="304800"/>
              <a:ext cx="27432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743200" cy="2743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228600"/>
            <a:ext cx="2819400" cy="2819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0400" y="304800"/>
            <a:ext cx="2743200" cy="2743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B7E2CE9-2AA1-4F1D-9D4E-F16346754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0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962400" y="6248400"/>
            <a:ext cx="1295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228600"/>
            <a:ext cx="2133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629400" y="62484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29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953000"/>
            <a:ext cx="6221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3"/>
          <p:cNvSpPr txBox="1">
            <a:spLocks/>
          </p:cNvSpPr>
          <p:nvPr userDrawn="1"/>
        </p:nvSpPr>
        <p:spPr>
          <a:xfrm>
            <a:off x="838200" y="4876800"/>
            <a:ext cx="69342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9099AE"/>
                </a:solidFill>
                <a:latin typeface="Lucida Sans" pitchFamily="34" charset="0"/>
                <a:ea typeface="+mj-ea"/>
                <a:cs typeface="+mj-cs"/>
              </a:rPr>
              <a:t>www.fundforpeace.org/</a:t>
            </a:r>
            <a:r>
              <a:rPr lang="en-US" sz="1800" dirty="0">
                <a:solidFill>
                  <a:srgbClr val="002060"/>
                </a:solidFill>
                <a:latin typeface="Lucida Sans" pitchFamily="34" charset="0"/>
                <a:ea typeface="+mj-ea"/>
                <a:cs typeface="+mj-cs"/>
              </a:rPr>
              <a:t>facebook</a:t>
            </a:r>
          </a:p>
        </p:txBody>
      </p:sp>
      <p:sp>
        <p:nvSpPr>
          <p:cNvPr id="21" name="Title 3"/>
          <p:cNvSpPr txBox="1">
            <a:spLocks/>
          </p:cNvSpPr>
          <p:nvPr userDrawn="1"/>
        </p:nvSpPr>
        <p:spPr>
          <a:xfrm>
            <a:off x="5257800" y="4876800"/>
            <a:ext cx="3657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9099AE"/>
                </a:solidFill>
                <a:latin typeface="Lucida Sans" pitchFamily="34" charset="0"/>
                <a:ea typeface="+mj-ea"/>
                <a:cs typeface="+mj-cs"/>
              </a:rPr>
              <a:t>www.</a:t>
            </a:r>
            <a:r>
              <a:rPr lang="en-US" sz="1800" dirty="0">
                <a:solidFill>
                  <a:srgbClr val="002060"/>
                </a:solidFill>
                <a:latin typeface="Lucida Sans" pitchFamily="34" charset="0"/>
                <a:ea typeface="+mj-ea"/>
                <a:cs typeface="+mj-cs"/>
              </a:rPr>
              <a:t>twitter</a:t>
            </a:r>
            <a:r>
              <a:rPr lang="en-US" sz="1800" dirty="0">
                <a:solidFill>
                  <a:srgbClr val="9099AE"/>
                </a:solidFill>
                <a:latin typeface="Lucida Sans" pitchFamily="34" charset="0"/>
                <a:ea typeface="+mj-ea"/>
                <a:cs typeface="+mj-cs"/>
              </a:rPr>
              <a:t>.com/</a:t>
            </a:r>
            <a:r>
              <a:rPr lang="en-US" sz="1800" dirty="0">
                <a:solidFill>
                  <a:srgbClr val="002060"/>
                </a:solidFill>
                <a:latin typeface="Lucida Sans" pitchFamily="34" charset="0"/>
                <a:ea typeface="+mj-ea"/>
                <a:cs typeface="+mj-cs"/>
              </a:rPr>
              <a:t>fundforpeace</a:t>
            </a:r>
          </a:p>
        </p:txBody>
      </p:sp>
      <p:grpSp>
        <p:nvGrpSpPr>
          <p:cNvPr id="2" name="Group 29"/>
          <p:cNvGrpSpPr/>
          <p:nvPr userDrawn="1"/>
        </p:nvGrpSpPr>
        <p:grpSpPr>
          <a:xfrm>
            <a:off x="228600" y="304800"/>
            <a:ext cx="8686800" cy="2743200"/>
            <a:chOff x="228600" y="304800"/>
            <a:chExt cx="8686800" cy="274320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228600" y="304800"/>
              <a:ext cx="27432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200400" y="304800"/>
              <a:ext cx="27432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172200" y="304800"/>
              <a:ext cx="27432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276600"/>
            <a:ext cx="8686800" cy="1143000"/>
          </a:xfrm>
        </p:spPr>
        <p:txBody>
          <a:bodyPr/>
          <a:lstStyle>
            <a:lvl1pPr algn="ctr">
              <a:defRPr>
                <a:solidFill>
                  <a:srgbClr val="000034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43" name="Picture 42" descr="GFFPG0112 - FFP Logo PNG (01A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33800" y="6248400"/>
            <a:ext cx="1600200" cy="5334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743200" cy="2743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228600"/>
            <a:ext cx="2819400" cy="2819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0400" y="304800"/>
            <a:ext cx="2743200" cy="2743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791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1600200"/>
            <a:ext cx="2846989" cy="2846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934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962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1600200"/>
            <a:ext cx="4648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934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9387"/>
            <a:ext cx="8229600" cy="1362075"/>
          </a:xfrm>
        </p:spPr>
        <p:txBody>
          <a:bodyPr anchor="t">
            <a:normAutofit/>
          </a:bodyPr>
          <a:lstStyle>
            <a:lvl1pPr algn="l">
              <a:defRPr sz="28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099A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8600" y="1219200"/>
            <a:ext cx="8686800" cy="5029200"/>
          </a:xfrm>
          <a:prstGeom prst="rect">
            <a:avLst/>
          </a:prstGeom>
          <a:solidFill>
            <a:srgbClr val="D9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4102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7200" y="1676400"/>
            <a:ext cx="29718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4114800" y="6400800"/>
            <a:ext cx="914400" cy="304800"/>
            <a:chOff x="3733800" y="1143000"/>
            <a:chExt cx="685800" cy="2286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3733800" y="1143000"/>
              <a:ext cx="228600" cy="228600"/>
            </a:xfrm>
            <a:prstGeom prst="rect">
              <a:avLst/>
            </a:prstGeom>
            <a:solidFill>
              <a:srgbClr val="9099AE"/>
            </a:solidFill>
            <a:ln>
              <a:solidFill>
                <a:srgbClr val="9099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62400" y="1143000"/>
              <a:ext cx="228600" cy="228600"/>
            </a:xfrm>
            <a:prstGeom prst="rect">
              <a:avLst/>
            </a:prstGeom>
            <a:solidFill>
              <a:srgbClr val="3366CC"/>
            </a:solidFill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191000" y="1143000"/>
              <a:ext cx="228600" cy="228600"/>
            </a:xfrm>
            <a:prstGeom prst="rect">
              <a:avLst/>
            </a:prstGeom>
            <a:solidFill>
              <a:srgbClr val="000034"/>
            </a:solidFill>
            <a:ln>
              <a:solidFill>
                <a:srgbClr val="00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934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8601" y="304800"/>
            <a:ext cx="1676400" cy="549166"/>
            <a:chOff x="457200" y="304800"/>
            <a:chExt cx="8839200" cy="28956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57200" y="304800"/>
              <a:ext cx="2895600" cy="289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429000" y="304800"/>
              <a:ext cx="2895600" cy="289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400800" y="304800"/>
              <a:ext cx="2895600" cy="289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152400"/>
            <a:ext cx="1681171" cy="8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 userDrawn="1"/>
        </p:nvSpPr>
        <p:spPr>
          <a:xfrm>
            <a:off x="64008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9099AE"/>
                </a:solidFill>
                <a:latin typeface="Lucida Sans" pitchFamily="34" charset="0"/>
              </a:rPr>
              <a:t>The Fund for Peace</a:t>
            </a:r>
            <a:endParaRPr lang="en-US" dirty="0">
              <a:solidFill>
                <a:srgbClr val="9099AE"/>
              </a:solidFill>
              <a:latin typeface="Lucida San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286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099AE"/>
                </a:solidFill>
                <a:latin typeface="Lucida Sans" pitchFamily="34" charset="0"/>
              </a:rPr>
              <a:t>PIND</a:t>
            </a:r>
            <a:endParaRPr lang="en-US" dirty="0">
              <a:solidFill>
                <a:srgbClr val="9099AE"/>
              </a:solidFill>
              <a:latin typeface="Lucida San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9" r:id="rId4"/>
    <p:sldLayoutId id="2147483651" r:id="rId5"/>
    <p:sldLayoutId id="2147483654" r:id="rId6"/>
    <p:sldLayoutId id="2147483660" r:id="rId7"/>
    <p:sldLayoutId id="2147483655" r:id="rId8"/>
    <p:sldLayoutId id="2147483657" r:id="rId9"/>
    <p:sldLayoutId id="2147483658" r:id="rId10"/>
    <p:sldLayoutId id="2147483661" r:id="rId11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9099AE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rgbClr val="000034"/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200" kern="1200">
          <a:solidFill>
            <a:srgbClr val="000034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000034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1800" kern="1200">
          <a:solidFill>
            <a:srgbClr val="000034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»"/>
        <a:defRPr sz="1800" kern="1200">
          <a:solidFill>
            <a:srgbClr val="000034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Bar%20Charts%20for%20WG%20meeting.pptx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4p-nigerdelta.org/" TargetMode="External"/><Relationship Id="rId2" Type="http://schemas.openxmlformats.org/officeDocument/2006/relationships/hyperlink" Target="http://www.fundforpeace.org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 Early Warning and Crisis Mapping in Nigeria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5FFFF"/>
              </a:clrFrom>
              <a:clrTo>
                <a:srgbClr val="D5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143000"/>
            <a:ext cx="237964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371600"/>
            <a:ext cx="152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371600"/>
            <a:ext cx="1543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352800"/>
            <a:ext cx="15716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371600"/>
            <a:ext cx="1562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2895600"/>
            <a:ext cx="15811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371600"/>
            <a:ext cx="15716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3962400"/>
            <a:ext cx="1562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3200400"/>
            <a:ext cx="15525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We Need to Know: Hot Spots/Trends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495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Reported incidents resulting in fatalities in the Middle Belt States	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76400"/>
            <a:ext cx="4114800" cy="31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752600"/>
            <a:ext cx="448020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934200" cy="990600"/>
          </a:xfrm>
        </p:spPr>
        <p:txBody>
          <a:bodyPr/>
          <a:lstStyle/>
          <a:p>
            <a:r>
              <a:rPr lang="en-US" dirty="0" smtClean="0"/>
              <a:t>What We Need to Know: The Issues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638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Sub-Indicators in Kaduna/Benue/Plateau/</a:t>
            </a:r>
            <a:r>
              <a:rPr lang="en-US" dirty="0" err="1" smtClean="0"/>
              <a:t>Nasarawa</a:t>
            </a:r>
            <a:r>
              <a:rPr lang="en-US" dirty="0" smtClean="0"/>
              <a:t> States (</a:t>
            </a:r>
            <a:r>
              <a:rPr lang="en-US" dirty="0" err="1" smtClean="0"/>
              <a:t>UNLocK</a:t>
            </a:r>
            <a:r>
              <a:rPr lang="en-US" dirty="0" smtClean="0"/>
              <a:t>/WANEP data formatted to P4P Web Map)	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443787" cy="43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Nasarawa</a:t>
            </a:r>
            <a:r>
              <a:rPr lang="en-US" dirty="0" smtClean="0"/>
              <a:t> Escalation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6308"/>
            <a:ext cx="6477000" cy="359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3192" y="4953000"/>
            <a:ext cx="2711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Pastoralist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Over </a:t>
            </a:r>
            <a:r>
              <a:rPr lang="en-US" dirty="0" err="1" smtClean="0"/>
              <a:t>Indigeneity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Christian/Muslim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</a:t>
            </a:r>
            <a:r>
              <a:rPr lang="en-US" dirty="0" err="1" smtClean="0"/>
              <a:t>Boko</a:t>
            </a:r>
            <a:r>
              <a:rPr lang="en-US" dirty="0" smtClean="0"/>
              <a:t> Haram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96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934200" cy="990600"/>
          </a:xfrm>
        </p:spPr>
        <p:txBody>
          <a:bodyPr/>
          <a:lstStyle/>
          <a:p>
            <a:r>
              <a:rPr lang="en-US" dirty="0" smtClean="0"/>
              <a:t>What We Need to Know: The Issues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587366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Sub-Indicators in Delta State (</a:t>
            </a:r>
            <a:r>
              <a:rPr lang="en-US" dirty="0" err="1" smtClean="0"/>
              <a:t>UNLocK</a:t>
            </a:r>
            <a:r>
              <a:rPr lang="en-US" dirty="0" smtClean="0"/>
              <a:t>/WANEP data formatted to P4P Web Map)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Energy Infrastructure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298380" cy="33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273206"/>
            <a:ext cx="4216791" cy="23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2167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181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CSS/ETH Zurich Data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921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690" y="1273229"/>
            <a:ext cx="2884942" cy="23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562" y="1267270"/>
            <a:ext cx="2931438" cy="23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4378" y="3752645"/>
            <a:ext cx="2901421" cy="24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33800"/>
            <a:ext cx="2957762" cy="24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in 2012: Plan Ahead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62075"/>
            <a:ext cx="5953125" cy="368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333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51054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Sans" pitchFamily="34" charset="0"/>
              </a:rPr>
              <a:t>Table can be sorted by Date, Category, Geography, or Source</a:t>
            </a:r>
            <a:endParaRPr lang="en-US" sz="1400" dirty="0">
              <a:latin typeface="Lucida Sans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in 2012: Plan Ahead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Election Violence by State/LGA %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80" y="1219200"/>
            <a:ext cx="409052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47800"/>
            <a:ext cx="4462462" cy="33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78" y="3808022"/>
            <a:ext cx="4090522" cy="24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 Ahead for 2015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2230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5410200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34"/>
                </a:solidFill>
                <a:latin typeface="Lucida Sans" pitchFamily="34" charset="0"/>
              </a:rPr>
              <a:t>User can switch between raw tally and percentage</a:t>
            </a:r>
          </a:p>
          <a:p>
            <a:r>
              <a:rPr lang="en-US" sz="1600" i="1" dirty="0" smtClean="0">
                <a:solidFill>
                  <a:srgbClr val="000034"/>
                </a:solidFill>
                <a:latin typeface="Lucida Sans" pitchFamily="34" charset="0"/>
              </a:rPr>
              <a:t>Queries on the Indicator, Sub-Indicator, State, or LGA levels  </a:t>
            </a:r>
          </a:p>
          <a:p>
            <a:r>
              <a:rPr lang="en-US" sz="1600" i="1" dirty="0" smtClean="0">
                <a:solidFill>
                  <a:srgbClr val="000034"/>
                </a:solidFill>
                <a:latin typeface="Lucida Sans" pitchFamily="34" charset="0"/>
              </a:rPr>
              <a:t>Maximum sample: 10</a:t>
            </a:r>
            <a:endParaRPr lang="en-US" sz="1600" i="1" dirty="0">
              <a:solidFill>
                <a:srgbClr val="000034"/>
              </a:solidFill>
              <a:latin typeface="Lucida San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</a:t>
            </a:r>
            <a:r>
              <a:rPr lang="en-US" dirty="0" smtClean="0"/>
              <a:t> Violence in Niger Delta by State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14" y="1357029"/>
            <a:ext cx="6858000" cy="40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EW Work?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Warning the wrong people about things they already know.</a:t>
            </a:r>
          </a:p>
          <a:p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55635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</a:t>
            </a:r>
            <a:r>
              <a:rPr lang="en-US" dirty="0" smtClean="0"/>
              <a:t>Violence </a:t>
            </a:r>
            <a:r>
              <a:rPr lang="en-US" dirty="0"/>
              <a:t>in Niger Delta by </a:t>
            </a:r>
            <a:r>
              <a:rPr lang="en-US" dirty="0" smtClean="0"/>
              <a:t>LGA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96175" cy="447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244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Loop (Risk/Response)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1"/>
            <a:ext cx="8162925" cy="48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37" y="1371600"/>
            <a:ext cx="14608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2709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52600" y="1295401"/>
            <a:ext cx="5334000" cy="4876800"/>
            <a:chOff x="228600" y="990600"/>
            <a:chExt cx="6096000" cy="58483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219200"/>
              <a:ext cx="2609850" cy="42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895601" y="2438400"/>
              <a:ext cx="1752601" cy="110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Lucida Sans" pitchFamily="34" charset="0"/>
                </a:rPr>
                <a:t>Query Risk by CATEGORY: (Indicator and Sub-Indicator)</a:t>
              </a:r>
              <a:endParaRPr lang="en-US" sz="1400" dirty="0">
                <a:latin typeface="Lucida Sans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5" y="990600"/>
              <a:ext cx="160972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895601" y="1295400"/>
              <a:ext cx="1752601" cy="60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Lucida Sans" pitchFamily="34" charset="0"/>
                </a:rPr>
                <a:t>Query Risk by SOURCE</a:t>
              </a:r>
              <a:endParaRPr lang="en-US" sz="1400" dirty="0">
                <a:latin typeface="Lucida Sans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1" y="4648199"/>
              <a:ext cx="1752601" cy="856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Lucida Sans" pitchFamily="34" charset="0"/>
                </a:rPr>
                <a:t>Query Risk by GEOGRAPHY: (State and LGA)</a:t>
              </a:r>
              <a:endParaRPr lang="en-US" sz="1400" dirty="0">
                <a:latin typeface="Lucida Sans" pitchFamily="34" charset="0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2975" y="2971800"/>
              <a:ext cx="1571625" cy="386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57201" y="6019799"/>
              <a:ext cx="1752601" cy="60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Lucida Sans" pitchFamily="34" charset="0"/>
                </a:rPr>
                <a:t>Query Risk by DATE RANGE</a:t>
              </a:r>
              <a:endParaRPr lang="en-US" sz="1400" dirty="0">
                <a:latin typeface="Lucida Sans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5410200"/>
              <a:ext cx="25908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Searchable Data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Challenges With Multi-Stakeholder Collaboration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Different Mandates and Goals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Use Different Language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Think in Different Time Horizons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Different Cultures of Information Sharing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www.p4p-nigerdelta.org	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1"/>
            <a:ext cx="7467600" cy="488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Features and Functions</a:t>
            </a:r>
          </a:p>
          <a:p>
            <a:r>
              <a:rPr lang="en-US" dirty="0" smtClean="0"/>
              <a:t>More Stakeholders Mapped</a:t>
            </a:r>
          </a:p>
          <a:p>
            <a:r>
              <a:rPr lang="en-US" dirty="0" smtClean="0"/>
              <a:t>More Data Sets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WEB MAP IS NOT ENOUGH</a:t>
            </a:r>
          </a:p>
          <a:p>
            <a:pPr lvl="1"/>
            <a:r>
              <a:rPr lang="en-US" b="1" dirty="0"/>
              <a:t>Multi-Stakeholder Information Sharing and Collaboration for </a:t>
            </a:r>
            <a:r>
              <a:rPr lang="en-US" b="1" dirty="0" smtClean="0"/>
              <a:t>Improved </a:t>
            </a:r>
            <a:r>
              <a:rPr lang="en-US" b="1" dirty="0"/>
              <a:t>Conflict Management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nhaken@fundforpeace.org</a:t>
            </a:r>
            <a:br>
              <a:rPr lang="en-US" dirty="0" smtClean="0"/>
            </a:br>
            <a:r>
              <a:rPr lang="en-US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099AE"/>
                </a:solidFill>
                <a:hlinkClick r:id="rId2"/>
              </a:rPr>
              <a:t>www.</a:t>
            </a:r>
            <a:r>
              <a:rPr lang="en-US" dirty="0" smtClean="0">
                <a:hlinkClick r:id="rId2"/>
              </a:rPr>
              <a:t>fund</a:t>
            </a:r>
            <a:r>
              <a:rPr lang="en-US" dirty="0" smtClean="0">
                <a:solidFill>
                  <a:srgbClr val="9099AE"/>
                </a:solidFill>
                <a:hlinkClick r:id="rId2"/>
              </a:rPr>
              <a:t>for</a:t>
            </a:r>
            <a:r>
              <a:rPr lang="en-US" dirty="0" smtClean="0">
                <a:hlinkClick r:id="rId2"/>
              </a:rPr>
              <a:t>peace</a:t>
            </a:r>
            <a:r>
              <a:rPr lang="en-US" dirty="0" smtClean="0">
                <a:solidFill>
                  <a:srgbClr val="9099AE"/>
                </a:solidFill>
                <a:hlinkClick r:id="rId2"/>
              </a:rPr>
              <a:t>.org</a:t>
            </a:r>
            <a:r>
              <a:rPr lang="en-US" dirty="0" smtClean="0">
                <a:solidFill>
                  <a:srgbClr val="9099AE"/>
                </a:solidFill>
              </a:rPr>
              <a:t/>
            </a:r>
            <a:br>
              <a:rPr lang="en-US" dirty="0" smtClean="0">
                <a:solidFill>
                  <a:srgbClr val="9099AE"/>
                </a:solidFill>
              </a:rPr>
            </a:br>
            <a:r>
              <a:rPr lang="en-US" dirty="0" smtClean="0">
                <a:solidFill>
                  <a:srgbClr val="9099AE"/>
                </a:solidFill>
                <a:hlinkClick r:id="rId3"/>
              </a:rPr>
              <a:t>www.p4p-nigerdelta.org</a:t>
            </a:r>
            <a:r>
              <a:rPr lang="en-US" dirty="0" smtClean="0">
                <a:solidFill>
                  <a:srgbClr val="9099AE"/>
                </a:solidFill>
              </a:rPr>
              <a:t> </a:t>
            </a:r>
            <a:endParaRPr lang="en-US" dirty="0">
              <a:solidFill>
                <a:srgbClr val="9099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Paradigm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5602" name="Picture 2" descr="File:Red flag II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19424"/>
            <a:ext cx="2105929" cy="185737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819400" y="3857624"/>
            <a:ext cx="2362200" cy="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233362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40982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</a:t>
            </a:r>
            <a:endParaRPr lang="en-US" sz="3200" dirty="0"/>
          </a:p>
        </p:txBody>
      </p:sp>
      <p:pic>
        <p:nvPicPr>
          <p:cNvPr id="25605" name="Picture 5" descr="https://fbcdn-sphotos-a-a.akamaihd.net/hphotos-ak-frc3/1167223_374091669386957_68099598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10941"/>
            <a:ext cx="2819400" cy="1789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458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Finger-in-the-Wind Syndrome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Site Selection</a:t>
            </a:r>
          </a:p>
          <a:p>
            <a:r>
              <a:rPr lang="en-US" dirty="0" smtClean="0"/>
              <a:t>Project Design</a:t>
            </a:r>
          </a:p>
          <a:p>
            <a:r>
              <a:rPr lang="en-US" dirty="0" smtClean="0"/>
              <a:t>Baseline Assessments</a:t>
            </a:r>
          </a:p>
          <a:p>
            <a:r>
              <a:rPr lang="en-US" dirty="0" smtClean="0"/>
              <a:t>Monitoring and Evaluation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843784" cy="28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Knowledge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91512" cy="48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Multi-Stakeholder?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Sharing and Collaboration</a:t>
            </a:r>
          </a:p>
          <a:p>
            <a:pPr lvl="1"/>
            <a:r>
              <a:rPr lang="en-US" dirty="0" smtClean="0"/>
              <a:t>Because different stakeholders know different things</a:t>
            </a:r>
          </a:p>
          <a:p>
            <a:pPr lvl="1"/>
            <a:r>
              <a:rPr lang="en-US" dirty="0" smtClean="0"/>
              <a:t>Because everyone must be involved for </a:t>
            </a:r>
            <a:r>
              <a:rPr lang="en-US" dirty="0" err="1" smtClean="0"/>
              <a:t>peacebuilding</a:t>
            </a:r>
            <a:r>
              <a:rPr lang="en-US" dirty="0" smtClean="0"/>
              <a:t> to be successful</a:t>
            </a:r>
          </a:p>
          <a:p>
            <a:pPr lvl="1"/>
            <a:r>
              <a:rPr lang="en-US" dirty="0"/>
              <a:t>Ownership and Buy-In by primary stakeholders and </a:t>
            </a:r>
            <a:r>
              <a:rPr lang="en-US" dirty="0" smtClean="0"/>
              <a:t>beneficiaries</a:t>
            </a:r>
          </a:p>
          <a:p>
            <a:pPr lvl="1"/>
            <a:r>
              <a:rPr lang="en-US" dirty="0"/>
              <a:t>Promote Social Capital for </a:t>
            </a:r>
            <a:r>
              <a:rPr lang="en-US" dirty="0" err="1"/>
              <a:t>Peacebuilding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Multi-Stakeholder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Academia</a:t>
            </a:r>
          </a:p>
          <a:p>
            <a:r>
              <a:rPr lang="en-US" dirty="0" smtClean="0"/>
              <a:t>Policy Community</a:t>
            </a:r>
          </a:p>
          <a:p>
            <a:r>
              <a:rPr lang="en-US" dirty="0" smtClean="0"/>
              <a:t>Civil Society</a:t>
            </a:r>
          </a:p>
          <a:p>
            <a:r>
              <a:rPr lang="en-US" dirty="0" smtClean="0"/>
              <a:t>Private Sector</a:t>
            </a:r>
          </a:p>
          <a:p>
            <a:r>
              <a:rPr lang="en-US" dirty="0" smtClean="0"/>
              <a:t>Community Based Organizations</a:t>
            </a:r>
          </a:p>
          <a:p>
            <a:r>
              <a:rPr lang="en-US" dirty="0" smtClean="0"/>
              <a:t>Donor Community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Human Security Lens (Peaceable Livelihoods)</a:t>
            </a:r>
          </a:p>
          <a:p>
            <a:pPr lvl="1"/>
            <a:r>
              <a:rPr lang="en-US" dirty="0" smtClean="0"/>
              <a:t>For Wide Relevance to Diverse Stakeholders</a:t>
            </a:r>
          </a:p>
          <a:p>
            <a:pPr lvl="1"/>
            <a:r>
              <a:rPr lang="en-US" dirty="0" smtClean="0"/>
              <a:t>Because solving militancy or terrorism alone is not enough for sustainable security</a:t>
            </a:r>
          </a:p>
          <a:p>
            <a:pPr lvl="1"/>
            <a:r>
              <a:rPr lang="en-US" dirty="0" smtClean="0"/>
              <a:t>Because peace enables economic development which enables peace (Virtuous Cycle).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1371600"/>
          <a:ext cx="716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Virtuous Cycle (Not Binomial)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455</Words>
  <Application>Microsoft Office PowerPoint</Application>
  <PresentationFormat>On-screen Show (4:3)</PresentationFormat>
  <Paragraphs>120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Conflict Early Warning and Crisis Mapping in Nigeria</vt:lpstr>
      <vt:lpstr>Why Doesn’t EW Work?</vt:lpstr>
      <vt:lpstr>Change the Paradigm</vt:lpstr>
      <vt:lpstr>The Challenge</vt:lpstr>
      <vt:lpstr>Share Knowledge</vt:lpstr>
      <vt:lpstr>Why Multi-Stakeholder?</vt:lpstr>
      <vt:lpstr>Multi-Stakeholder Initiative</vt:lpstr>
      <vt:lpstr>Holistic Framework</vt:lpstr>
      <vt:lpstr>Virtuous Cycle (Not Binomial)</vt:lpstr>
      <vt:lpstr>The Framework</vt:lpstr>
      <vt:lpstr>What We Need to Know: Hot Spots/Trends</vt:lpstr>
      <vt:lpstr>What We Need to Know: The Issues</vt:lpstr>
      <vt:lpstr>Nasarawa Escalation</vt:lpstr>
      <vt:lpstr>What We Need to Know: The Issues</vt:lpstr>
      <vt:lpstr>Attacks on Energy Infrastructure</vt:lpstr>
      <vt:lpstr>Flooding in 2012: Plan Ahead</vt:lpstr>
      <vt:lpstr>Flooding in 2012: Plan Ahead</vt:lpstr>
      <vt:lpstr>2011 Election Violence by State/LGA %</vt:lpstr>
      <vt:lpstr>% Violence in Niger Delta by State</vt:lpstr>
      <vt:lpstr>% Violence in Niger Delta by LGA</vt:lpstr>
      <vt:lpstr>Closing the Loop (Risk/Response)</vt:lpstr>
      <vt:lpstr>Searchable Data</vt:lpstr>
      <vt:lpstr>Challenges With Multi-Stakeholder Collaboration</vt:lpstr>
      <vt:lpstr>www.p4p-nigerdelta.org </vt:lpstr>
      <vt:lpstr>Path Forward</vt:lpstr>
      <vt:lpstr>nhaken@fundforpeace.org   www.fundforpeace.org www.p4p-nigerdelta.org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jmessner</dc:creator>
  <cp:lastModifiedBy>Nate Haken</cp:lastModifiedBy>
  <cp:revision>183</cp:revision>
  <dcterms:created xsi:type="dcterms:W3CDTF">2013-01-14T20:39:16Z</dcterms:created>
  <dcterms:modified xsi:type="dcterms:W3CDTF">2013-12-20T22:08:58Z</dcterms:modified>
</cp:coreProperties>
</file>